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8" r:id="rId6"/>
    <p:sldId id="266" r:id="rId7"/>
    <p:sldId id="259" r:id="rId8"/>
    <p:sldId id="257" r:id="rId9"/>
    <p:sldId id="275" r:id="rId10"/>
    <p:sldId id="260" r:id="rId11"/>
    <p:sldId id="267" r:id="rId12"/>
  </p:sldIdLst>
  <p:sldSz cx="12192000" cy="6858000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in M. WiT" initials="BMW" lastIdx="1" clrIdx="0">
    <p:extLst>
      <p:ext uri="{19B8F6BF-5375-455C-9EA6-DF929625EA0E}">
        <p15:presenceInfo xmlns:p15="http://schemas.microsoft.com/office/powerpoint/2012/main" userId="S::WiT@adelbert.nl::01dfc270-9c8f-483a-9911-307eb848e9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605" autoAdjust="0"/>
  </p:normalViewPr>
  <p:slideViewPr>
    <p:cSldViewPr snapToGrid="0">
      <p:cViewPr varScale="1">
        <p:scale>
          <a:sx n="40" d="100"/>
          <a:sy n="40" d="100"/>
        </p:scale>
        <p:origin x="1660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don A.M. - NeC" userId="2792adf2-b213-4b53-aefd-725895e4039a" providerId="ADAL" clId="{6AC053D0-1F51-4BAD-A1DA-EF212FA5BF9C}"/>
    <pc:docChg chg="custSel modSld">
      <pc:chgData name="Condon A.M. - NeC" userId="2792adf2-b213-4b53-aefd-725895e4039a" providerId="ADAL" clId="{6AC053D0-1F51-4BAD-A1DA-EF212FA5BF9C}" dt="2024-09-10T18:13:36.706" v="2" actId="478"/>
      <pc:docMkLst>
        <pc:docMk/>
      </pc:docMkLst>
      <pc:sldChg chg="modNotesTx">
        <pc:chgData name="Condon A.M. - NeC" userId="2792adf2-b213-4b53-aefd-725895e4039a" providerId="ADAL" clId="{6AC053D0-1F51-4BAD-A1DA-EF212FA5BF9C}" dt="2024-09-10T18:13:22.518" v="1" actId="6549"/>
        <pc:sldMkLst>
          <pc:docMk/>
          <pc:sldMk cId="275631652" sldId="257"/>
        </pc:sldMkLst>
      </pc:sldChg>
      <pc:sldChg chg="modNotesTx">
        <pc:chgData name="Condon A.M. - NeC" userId="2792adf2-b213-4b53-aefd-725895e4039a" providerId="ADAL" clId="{6AC053D0-1F51-4BAD-A1DA-EF212FA5BF9C}" dt="2024-09-10T18:13:14.708" v="0" actId="6549"/>
        <pc:sldMkLst>
          <pc:docMk/>
          <pc:sldMk cId="2984262107" sldId="259"/>
        </pc:sldMkLst>
      </pc:sldChg>
      <pc:sldChg chg="addSp delSp modSp mod delAnim">
        <pc:chgData name="Condon A.M. - NeC" userId="2792adf2-b213-4b53-aefd-725895e4039a" providerId="ADAL" clId="{6AC053D0-1F51-4BAD-A1DA-EF212FA5BF9C}" dt="2024-09-10T18:13:36.706" v="2" actId="478"/>
        <pc:sldMkLst>
          <pc:docMk/>
          <pc:sldMk cId="1475571462" sldId="260"/>
        </pc:sldMkLst>
        <pc:spChg chg="add mod">
          <ac:chgData name="Condon A.M. - NeC" userId="2792adf2-b213-4b53-aefd-725895e4039a" providerId="ADAL" clId="{6AC053D0-1F51-4BAD-A1DA-EF212FA5BF9C}" dt="2024-09-10T18:13:36.706" v="2" actId="478"/>
          <ac:spMkLst>
            <pc:docMk/>
            <pc:sldMk cId="1475571462" sldId="260"/>
            <ac:spMk id="7" creationId="{F699A500-0FC8-2C85-C4BA-EBA7217117A5}"/>
          </ac:spMkLst>
        </pc:spChg>
        <pc:picChg chg="del">
          <ac:chgData name="Condon A.M. - NeC" userId="2792adf2-b213-4b53-aefd-725895e4039a" providerId="ADAL" clId="{6AC053D0-1F51-4BAD-A1DA-EF212FA5BF9C}" dt="2024-09-10T18:13:36.706" v="2" actId="478"/>
          <ac:picMkLst>
            <pc:docMk/>
            <pc:sldMk cId="1475571462" sldId="260"/>
            <ac:picMk id="9" creationId="{C4928565-9ABC-C6E1-81BD-CA63086F4B6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276DD-5976-4AEC-97D3-ED2EAA220748}" type="datetimeFigureOut">
              <a:rPr lang="nl-NL" smtClean="0"/>
              <a:t>2-9-2024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83A72-8D05-4BAA-9328-88D5D4E616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18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26E3B-ABF9-4A08-A154-CE10F4DA876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4471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400" dirty="0"/>
              <a:t>Van harte welkom op deze ouderavond van 2 vmbo-t.</a:t>
            </a:r>
            <a:br>
              <a:rPr lang="nl-NL" sz="1400" dirty="0"/>
            </a:br>
            <a:r>
              <a:rPr lang="nl-NL" sz="1400" dirty="0"/>
              <a:t>We zijn blij dat we u op school kunnen ontvangen. Ik stel u direct voor aan de andere leden van het team voor 2T. </a:t>
            </a:r>
          </a:p>
          <a:p>
            <a:r>
              <a:rPr lang="nl-NL" sz="1400" dirty="0"/>
              <a:t>We hebben twee tweede klassen vmbo-t. Mentoren… Met hen heeft uw zoon of dochter natuurlijk het meest te maken. Het tweede deel van de avond is dan ook echt voor hen.</a:t>
            </a:r>
            <a:br>
              <a:rPr lang="nl-NL" sz="1400" dirty="0">
                <a:cs typeface="+mn-lt"/>
              </a:rPr>
            </a:br>
            <a:endParaRPr lang="en-US" altLang="nl-NL" sz="1400" dirty="0"/>
          </a:p>
          <a:p>
            <a:pPr defTabSz="902787">
              <a:defRPr/>
            </a:pPr>
            <a:r>
              <a:rPr lang="nl-NL" sz="1400" dirty="0"/>
              <a:t>Vanavond heeft als doel u het een en ander te vertellen over 2 vmbo-t en u de gelegenheid te geven kennis te maken met de mentor van uw zoon of dochter. We willen er samen met u voor zorgen dat uw kind een goed schooljaar tegemoet gaat. Dus fijn dat u er bent vanavond.</a:t>
            </a:r>
          </a:p>
          <a:p>
            <a:endParaRPr lang="nl-NL" sz="1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83A72-8D05-4BAA-9328-88D5D4E616F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8430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83A72-8D05-4BAA-9328-88D5D4E616F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5722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4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83A72-8D05-4BAA-9328-88D5D4E616F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9430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83A72-8D05-4BAA-9328-88D5D4E616F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5740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83A72-8D05-4BAA-9328-88D5D4E616F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6451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83A72-8D05-4BAA-9328-88D5D4E616F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883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83A72-8D05-4BAA-9328-88D5D4E616F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196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08A1-E523-4864-B42E-197088A5B8E1}" type="datetimeFigureOut">
              <a:rPr lang="nl-NL" smtClean="0"/>
              <a:t>2-9-2024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D775-B95C-405A-A19E-897F8FD9A8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300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08A1-E523-4864-B42E-197088A5B8E1}" type="datetimeFigureOut">
              <a:rPr lang="nl-NL" smtClean="0"/>
              <a:t>2-9-2024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D775-B95C-405A-A19E-897F8FD9A8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5061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08A1-E523-4864-B42E-197088A5B8E1}" type="datetimeFigureOut">
              <a:rPr lang="nl-NL" smtClean="0"/>
              <a:t>2-9-2024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D775-B95C-405A-A19E-897F8FD9A8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0740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08A1-E523-4864-B42E-197088A5B8E1}" type="datetimeFigureOut">
              <a:rPr lang="nl-NL" smtClean="0"/>
              <a:t>2-9-2024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D775-B95C-405A-A19E-897F8FD9A8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50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08A1-E523-4864-B42E-197088A5B8E1}" type="datetimeFigureOut">
              <a:rPr lang="nl-NL" smtClean="0"/>
              <a:t>2-9-2024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D775-B95C-405A-A19E-897F8FD9A8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458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08A1-E523-4864-B42E-197088A5B8E1}" type="datetimeFigureOut">
              <a:rPr lang="nl-NL" smtClean="0"/>
              <a:t>2-9-2024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D775-B95C-405A-A19E-897F8FD9A8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61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08A1-E523-4864-B42E-197088A5B8E1}" type="datetimeFigureOut">
              <a:rPr lang="nl-NL" smtClean="0"/>
              <a:t>2-9-2024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D775-B95C-405A-A19E-897F8FD9A8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99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08A1-E523-4864-B42E-197088A5B8E1}" type="datetimeFigureOut">
              <a:rPr lang="nl-NL" smtClean="0"/>
              <a:t>2-9-2024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D775-B95C-405A-A19E-897F8FD9A8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731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08A1-E523-4864-B42E-197088A5B8E1}" type="datetimeFigureOut">
              <a:rPr lang="nl-NL" smtClean="0"/>
              <a:t>2-9-2024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D775-B95C-405A-A19E-897F8FD9A8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256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08A1-E523-4864-B42E-197088A5B8E1}" type="datetimeFigureOut">
              <a:rPr lang="nl-NL" smtClean="0"/>
              <a:t>2-9-2024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D775-B95C-405A-A19E-897F8FD9A8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259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08A1-E523-4864-B42E-197088A5B8E1}" type="datetimeFigureOut">
              <a:rPr lang="nl-NL" smtClean="0"/>
              <a:t>2-9-2024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D775-B95C-405A-A19E-897F8FD9A8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322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008A1-E523-4864-B42E-197088A5B8E1}" type="datetimeFigureOut">
              <a:rPr lang="nl-NL" smtClean="0"/>
              <a:t>2-9-2024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D775-B95C-405A-A19E-897F8FD9A8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118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ok@adelbert.n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Ouderavond 2t	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Dinsdag</a:t>
            </a:r>
            <a:r>
              <a:rPr lang="nl-NL" dirty="0"/>
              <a:t> 3 september 2024</a:t>
            </a:r>
          </a:p>
        </p:txBody>
      </p:sp>
      <p:sp>
        <p:nvSpPr>
          <p:cNvPr id="4" name="Ring 3"/>
          <p:cNvSpPr/>
          <p:nvPr/>
        </p:nvSpPr>
        <p:spPr>
          <a:xfrm>
            <a:off x="9172127" y="871442"/>
            <a:ext cx="7591361" cy="7591361"/>
          </a:xfrm>
          <a:prstGeom prst="donut">
            <a:avLst>
              <a:gd name="adj" fmla="val 37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980"/>
            <a:ext cx="6859305" cy="2301266"/>
          </a:xfrm>
          <a:prstGeom prst="rect">
            <a:avLst/>
          </a:prstGeom>
        </p:spPr>
      </p:pic>
      <p:sp>
        <p:nvSpPr>
          <p:cNvPr id="5" name="Ring 4"/>
          <p:cNvSpPr/>
          <p:nvPr/>
        </p:nvSpPr>
        <p:spPr>
          <a:xfrm>
            <a:off x="162117" y="4429919"/>
            <a:ext cx="7591361" cy="7591361"/>
          </a:xfrm>
          <a:prstGeom prst="donut">
            <a:avLst>
              <a:gd name="adj" fmla="val 3788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2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ng 4"/>
          <p:cNvSpPr/>
          <p:nvPr/>
        </p:nvSpPr>
        <p:spPr>
          <a:xfrm>
            <a:off x="7977220" y="1394155"/>
            <a:ext cx="7591361" cy="7591361"/>
          </a:xfrm>
          <a:prstGeom prst="donut">
            <a:avLst>
              <a:gd name="adj" fmla="val 3788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chemeClr val="bg2"/>
                </a:solidFill>
              </a:rPr>
              <a:t>Even voorstellen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bg2"/>
                </a:solidFill>
              </a:rPr>
              <a:t>Mentoren:</a:t>
            </a:r>
          </a:p>
          <a:p>
            <a:pPr marL="0" indent="0">
              <a:buNone/>
            </a:pPr>
            <a:r>
              <a:rPr lang="nl-NL" dirty="0">
                <a:solidFill>
                  <a:schemeClr val="bg2"/>
                </a:solidFill>
              </a:rPr>
              <a:t>2t1 	Sam Louwrier</a:t>
            </a:r>
          </a:p>
          <a:p>
            <a:pPr marL="0" indent="0">
              <a:buNone/>
            </a:pPr>
            <a:r>
              <a:rPr lang="nl-NL" dirty="0">
                <a:solidFill>
                  <a:schemeClr val="bg2"/>
                </a:solidFill>
              </a:rPr>
              <a:t>2t2	Sandra Schrama</a:t>
            </a:r>
          </a:p>
          <a:p>
            <a:pPr marL="0" indent="0">
              <a:buNone/>
            </a:pPr>
            <a:endParaRPr lang="nl-NL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2"/>
                </a:solidFill>
              </a:rPr>
              <a:t>Mitchell Kluivers – decaan vmbo-t</a:t>
            </a:r>
          </a:p>
          <a:p>
            <a:pPr marL="0" indent="0">
              <a:buNone/>
            </a:pPr>
            <a:endParaRPr lang="nl-NL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2"/>
                </a:solidFill>
              </a:rPr>
              <a:t>Anette </a:t>
            </a:r>
            <a:r>
              <a:rPr lang="nl-NL" dirty="0" err="1">
                <a:solidFill>
                  <a:schemeClr val="bg2"/>
                </a:solidFill>
              </a:rPr>
              <a:t>Condon</a:t>
            </a:r>
            <a:endParaRPr lang="nl-NL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nl-NL">
                <a:solidFill>
                  <a:schemeClr val="bg2"/>
                </a:solidFill>
              </a:rPr>
              <a:t>afdelingsleider vmbo-t</a:t>
            </a:r>
          </a:p>
          <a:p>
            <a:pPr marL="0" indent="0">
              <a:buNone/>
            </a:pPr>
            <a:endParaRPr lang="nl-NL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9978620" y="0"/>
            <a:ext cx="221338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r="65690"/>
          <a:stretch/>
        </p:blipFill>
        <p:spPr>
          <a:xfrm>
            <a:off x="9978619" y="42996"/>
            <a:ext cx="2221355" cy="21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ng 3"/>
          <p:cNvSpPr/>
          <p:nvPr/>
        </p:nvSpPr>
        <p:spPr>
          <a:xfrm>
            <a:off x="7977219" y="-482772"/>
            <a:ext cx="7591361" cy="7591361"/>
          </a:xfrm>
          <a:prstGeom prst="donut">
            <a:avLst>
              <a:gd name="adj" fmla="val 37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" name="Ring 5"/>
          <p:cNvSpPr/>
          <p:nvPr/>
        </p:nvSpPr>
        <p:spPr>
          <a:xfrm>
            <a:off x="4678884" y="3312909"/>
            <a:ext cx="7591361" cy="7591361"/>
          </a:xfrm>
          <a:prstGeom prst="donut">
            <a:avLst>
              <a:gd name="adj" fmla="val 37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9978620" y="0"/>
            <a:ext cx="221338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690"/>
          <a:stretch/>
        </p:blipFill>
        <p:spPr>
          <a:xfrm>
            <a:off x="10016113" y="73696"/>
            <a:ext cx="2215010" cy="21417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2"/>
                </a:solidFill>
              </a:rPr>
              <a:t>Anette </a:t>
            </a:r>
            <a:r>
              <a:rPr lang="nl-NL" dirty="0" err="1">
                <a:solidFill>
                  <a:schemeClr val="bg2"/>
                </a:solidFill>
              </a:rPr>
              <a:t>Condon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solidFill>
                  <a:schemeClr val="bg2"/>
                </a:solidFill>
              </a:rPr>
              <a:t>nec@adelbert.nl</a:t>
            </a:r>
          </a:p>
          <a:p>
            <a:pPr marL="0" indent="0">
              <a:buNone/>
            </a:pPr>
            <a:endParaRPr lang="nl-NL" dirty="0">
              <a:solidFill>
                <a:schemeClr val="bg2"/>
              </a:solidFill>
            </a:endParaRPr>
          </a:p>
          <a:p>
            <a:r>
              <a:rPr lang="nl-NL" dirty="0">
                <a:solidFill>
                  <a:schemeClr val="bg2"/>
                </a:solidFill>
              </a:rPr>
              <a:t>Werkzaam op ma, di, wo, do</a:t>
            </a:r>
          </a:p>
          <a:p>
            <a:pPr marL="0" indent="0">
              <a:buNone/>
            </a:pPr>
            <a:endParaRPr lang="nl-NL" dirty="0">
              <a:solidFill>
                <a:schemeClr val="bg2"/>
              </a:solidFill>
            </a:endParaRPr>
          </a:p>
          <a:p>
            <a:r>
              <a:rPr lang="nl-NL" dirty="0">
                <a:solidFill>
                  <a:schemeClr val="bg2"/>
                </a:solidFill>
              </a:rPr>
              <a:t>Docent Nederlands</a:t>
            </a:r>
          </a:p>
          <a:p>
            <a:endParaRPr lang="nl-NL" dirty="0">
              <a:solidFill>
                <a:schemeClr val="bg2"/>
              </a:solidFill>
            </a:endParaRPr>
          </a:p>
          <a:p>
            <a:r>
              <a:rPr lang="nl-NL" sz="2600" dirty="0">
                <a:solidFill>
                  <a:schemeClr val="bg2"/>
                </a:solidFill>
              </a:rPr>
              <a:t>Afdelingsleider</a:t>
            </a:r>
          </a:p>
          <a:p>
            <a:endParaRPr lang="nl-NL" dirty="0">
              <a:solidFill>
                <a:schemeClr val="bg2"/>
              </a:solidFill>
            </a:endParaRPr>
          </a:p>
          <a:p>
            <a:endParaRPr lang="nl-NL" dirty="0">
              <a:solidFill>
                <a:schemeClr val="bg2"/>
              </a:solidFill>
            </a:endParaRPr>
          </a:p>
          <a:p>
            <a:endParaRPr lang="nl-NL" dirty="0">
              <a:solidFill>
                <a:schemeClr val="bg2"/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0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ng 3"/>
          <p:cNvSpPr/>
          <p:nvPr/>
        </p:nvSpPr>
        <p:spPr>
          <a:xfrm>
            <a:off x="3762439" y="4604921"/>
            <a:ext cx="7591361" cy="7591361"/>
          </a:xfrm>
          <a:prstGeom prst="donut">
            <a:avLst>
              <a:gd name="adj" fmla="val 37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" name="Ring 4"/>
          <p:cNvSpPr/>
          <p:nvPr/>
        </p:nvSpPr>
        <p:spPr>
          <a:xfrm>
            <a:off x="7558119" y="-805550"/>
            <a:ext cx="7591361" cy="7591361"/>
          </a:xfrm>
          <a:prstGeom prst="donut">
            <a:avLst>
              <a:gd name="adj" fmla="val 37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Adelbert College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16925"/>
            <a:ext cx="4551947" cy="2254505"/>
          </a:xfrm>
        </p:spPr>
        <p:txBody>
          <a:bodyPr/>
          <a:lstStyle/>
          <a:p>
            <a:r>
              <a:rPr lang="nl-NL" dirty="0"/>
              <a:t>Verbinding</a:t>
            </a:r>
          </a:p>
          <a:p>
            <a:r>
              <a:rPr lang="nl-NL" dirty="0"/>
              <a:t>Vertrouwen</a:t>
            </a:r>
          </a:p>
          <a:p>
            <a:r>
              <a:rPr lang="nl-NL" dirty="0"/>
              <a:t>Verantwoordelijkheid</a:t>
            </a:r>
          </a:p>
        </p:txBody>
      </p:sp>
      <p:sp>
        <p:nvSpPr>
          <p:cNvPr id="6" name="Rechthoek 5"/>
          <p:cNvSpPr/>
          <p:nvPr/>
        </p:nvSpPr>
        <p:spPr>
          <a:xfrm>
            <a:off x="9978620" y="0"/>
            <a:ext cx="221338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D4F42B8-943B-76A6-B433-72C94181FE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690"/>
          <a:stretch/>
        </p:blipFill>
        <p:spPr>
          <a:xfrm>
            <a:off x="10016113" y="73696"/>
            <a:ext cx="2215010" cy="214178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9B970B0-8D99-ECDD-4E52-17874B6463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432"/>
          <a:stretch/>
        </p:blipFill>
        <p:spPr>
          <a:xfrm>
            <a:off x="788324" y="3671430"/>
            <a:ext cx="2086083" cy="264960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E7BCF90-F822-F704-3718-FDA4A98501B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21" b="13571"/>
          <a:stretch/>
        </p:blipFill>
        <p:spPr>
          <a:xfrm>
            <a:off x="5440022" y="452463"/>
            <a:ext cx="3454612" cy="2548639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FDAE50F6-6942-D473-7496-AEFA047E0A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6738" y="3671430"/>
            <a:ext cx="2123682" cy="2649609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34E37DF2-405D-BC8B-8490-E322241D1C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3994" y="3671430"/>
            <a:ext cx="2143157" cy="26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62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ng 3"/>
          <p:cNvSpPr/>
          <p:nvPr/>
        </p:nvSpPr>
        <p:spPr>
          <a:xfrm>
            <a:off x="7977219" y="-482772"/>
            <a:ext cx="7591361" cy="7591361"/>
          </a:xfrm>
          <a:prstGeom prst="donut">
            <a:avLst>
              <a:gd name="adj" fmla="val 37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" name="Ring 5"/>
          <p:cNvSpPr/>
          <p:nvPr/>
        </p:nvSpPr>
        <p:spPr>
          <a:xfrm>
            <a:off x="6566678" y="3353748"/>
            <a:ext cx="7591361" cy="7591361"/>
          </a:xfrm>
          <a:prstGeom prst="donut">
            <a:avLst>
              <a:gd name="adj" fmla="val 37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9978620" y="0"/>
            <a:ext cx="221338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690"/>
          <a:stretch/>
        </p:blipFill>
        <p:spPr>
          <a:xfrm>
            <a:off x="10016113" y="73696"/>
            <a:ext cx="2215010" cy="21417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chemeClr val="bg2"/>
                </a:solidFill>
              </a:rPr>
              <a:t>Vmbo-tl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>
                <a:solidFill>
                  <a:schemeClr val="bg2"/>
                </a:solidFill>
              </a:rPr>
              <a:t>Basis – kader – gemengde- en theoretische leerweg</a:t>
            </a:r>
          </a:p>
          <a:p>
            <a:pPr marL="0" indent="0">
              <a:buNone/>
            </a:pPr>
            <a:endParaRPr lang="nl-NL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nl-NL">
                <a:solidFill>
                  <a:schemeClr val="bg2"/>
                </a:solidFill>
              </a:rPr>
              <a:t>Een vmbo-tl diploma, het hoogste niveau van het vmbo, </a:t>
            </a:r>
          </a:p>
          <a:p>
            <a:pPr marL="0" indent="0">
              <a:buNone/>
            </a:pPr>
            <a:r>
              <a:rPr lang="nl-NL">
                <a:solidFill>
                  <a:schemeClr val="bg2"/>
                </a:solidFill>
              </a:rPr>
              <a:t>geeft toegang tot:</a:t>
            </a:r>
          </a:p>
          <a:p>
            <a:pPr marL="0" indent="0">
              <a:buNone/>
            </a:pPr>
            <a:endParaRPr lang="nl-NL">
              <a:solidFill>
                <a:schemeClr val="bg2"/>
              </a:solidFill>
            </a:endParaRPr>
          </a:p>
          <a:p>
            <a:r>
              <a:rPr lang="nl-NL">
                <a:solidFill>
                  <a:schemeClr val="bg2"/>
                </a:solidFill>
              </a:rPr>
              <a:t>MBO4, het hoogste niveau van het MBO</a:t>
            </a:r>
          </a:p>
          <a:p>
            <a:r>
              <a:rPr lang="nl-NL">
                <a:solidFill>
                  <a:schemeClr val="bg2"/>
                </a:solidFill>
              </a:rPr>
              <a:t>4 havo</a:t>
            </a:r>
          </a:p>
        </p:txBody>
      </p:sp>
    </p:spTree>
    <p:extLst>
      <p:ext uri="{BB962C8B-B14F-4D97-AF65-F5344CB8AC3E}">
        <p14:creationId xmlns:p14="http://schemas.microsoft.com/office/powerpoint/2010/main" val="275631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ng 3"/>
          <p:cNvSpPr/>
          <p:nvPr/>
        </p:nvSpPr>
        <p:spPr>
          <a:xfrm>
            <a:off x="7977219" y="-482772"/>
            <a:ext cx="7591361" cy="7591361"/>
          </a:xfrm>
          <a:prstGeom prst="donut">
            <a:avLst>
              <a:gd name="adj" fmla="val 37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" name="Ring 5"/>
          <p:cNvSpPr/>
          <p:nvPr/>
        </p:nvSpPr>
        <p:spPr>
          <a:xfrm>
            <a:off x="5495313" y="3197256"/>
            <a:ext cx="7591361" cy="7591361"/>
          </a:xfrm>
          <a:prstGeom prst="donut">
            <a:avLst>
              <a:gd name="adj" fmla="val 37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9978620" y="0"/>
            <a:ext cx="221338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690"/>
          <a:stretch/>
        </p:blipFill>
        <p:spPr>
          <a:xfrm>
            <a:off x="10016113" y="73696"/>
            <a:ext cx="2215010" cy="21417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chemeClr val="bg2"/>
                </a:solidFill>
              </a:rPr>
              <a:t>Leerlingbegeleiding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l-NL" sz="2600" dirty="0">
                <a:solidFill>
                  <a:schemeClr val="bg2"/>
                </a:solidFill>
                <a:sym typeface="Wingdings" panose="05000000000000000000" pitchFamily="2" charset="2"/>
              </a:rPr>
              <a:t>Mentor  </a:t>
            </a:r>
            <a:r>
              <a:rPr lang="nl-NL" sz="2600" dirty="0">
                <a:solidFill>
                  <a:schemeClr val="bg2"/>
                </a:solidFill>
              </a:rPr>
              <a:t>Eerste aanspreekpunt </a:t>
            </a:r>
          </a:p>
          <a:p>
            <a:r>
              <a:rPr lang="nl-NL" sz="2600" dirty="0">
                <a:solidFill>
                  <a:schemeClr val="bg2"/>
                </a:solidFill>
              </a:rPr>
              <a:t>Vakdocenten </a:t>
            </a:r>
            <a:r>
              <a:rPr lang="nl-NL" sz="2600" dirty="0">
                <a:solidFill>
                  <a:schemeClr val="bg2"/>
                </a:solidFill>
                <a:sym typeface="Wingdings" panose="05000000000000000000" pitchFamily="2" charset="2"/>
              </a:rPr>
              <a:t> Specifieke vragen over het vak </a:t>
            </a:r>
          </a:p>
          <a:p>
            <a:pPr lvl="1"/>
            <a:r>
              <a:rPr lang="nl-NL" sz="2600" dirty="0">
                <a:solidFill>
                  <a:schemeClr val="bg2"/>
                </a:solidFill>
                <a:sym typeface="Wingdings" panose="05000000000000000000" pitchFamily="2" charset="2"/>
              </a:rPr>
              <a:t>(</a:t>
            </a:r>
            <a:r>
              <a:rPr lang="nl-NL" sz="2600" i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afkorting</a:t>
            </a:r>
            <a:r>
              <a:rPr lang="nl-NL" sz="26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@adelbert.nl</a:t>
            </a:r>
            <a:r>
              <a:rPr lang="nl-NL" sz="2600" dirty="0">
                <a:solidFill>
                  <a:schemeClr val="bg2"/>
                </a:solidFill>
                <a:sym typeface="Wingdings" panose="05000000000000000000" pitchFamily="2" charset="2"/>
              </a:rPr>
              <a:t>)</a:t>
            </a:r>
            <a:endParaRPr lang="nl-NL" sz="2600" dirty="0">
              <a:solidFill>
                <a:schemeClr val="bg2"/>
              </a:solidFill>
            </a:endParaRPr>
          </a:p>
          <a:p>
            <a:r>
              <a:rPr lang="nl-NL" sz="2600" dirty="0">
                <a:solidFill>
                  <a:schemeClr val="bg2"/>
                </a:solidFill>
                <a:sym typeface="Wingdings" panose="05000000000000000000" pitchFamily="2" charset="2"/>
              </a:rPr>
              <a:t>Verzuimcoördinatoren (</a:t>
            </a:r>
            <a:r>
              <a:rPr lang="nl-NL" sz="26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verzuim@adelbert.nl</a:t>
            </a:r>
            <a:r>
              <a:rPr lang="nl-NL" sz="2600" dirty="0">
                <a:solidFill>
                  <a:schemeClr val="bg2"/>
                </a:solidFill>
                <a:sym typeface="Wingdings" panose="05000000000000000000" pitchFamily="2" charset="2"/>
              </a:rPr>
              <a:t>):</a:t>
            </a:r>
            <a:endParaRPr lang="nl-NL" sz="2600" dirty="0">
              <a:solidFill>
                <a:schemeClr val="bg2"/>
              </a:solidFill>
            </a:endParaRPr>
          </a:p>
          <a:p>
            <a:pPr lvl="1"/>
            <a:r>
              <a:rPr lang="nl-NL" sz="2600" dirty="0">
                <a:solidFill>
                  <a:schemeClr val="bg2"/>
                </a:solidFill>
                <a:sym typeface="Wingdings" panose="05000000000000000000" pitchFamily="2" charset="2"/>
              </a:rPr>
              <a:t>Absenties</a:t>
            </a:r>
          </a:p>
          <a:p>
            <a:pPr lvl="1"/>
            <a:r>
              <a:rPr lang="nl-NL" sz="2600" dirty="0">
                <a:solidFill>
                  <a:schemeClr val="bg2"/>
                </a:solidFill>
                <a:sym typeface="Wingdings" panose="05000000000000000000" pitchFamily="2" charset="2"/>
              </a:rPr>
              <a:t>Te laat</a:t>
            </a:r>
          </a:p>
          <a:p>
            <a:pPr lvl="1"/>
            <a:r>
              <a:rPr lang="nl-NL" sz="2600" dirty="0">
                <a:solidFill>
                  <a:schemeClr val="bg2"/>
                </a:solidFill>
                <a:sym typeface="Wingdings" panose="05000000000000000000" pitchFamily="2" charset="2"/>
              </a:rPr>
              <a:t>Uitgestuurd </a:t>
            </a:r>
          </a:p>
          <a:p>
            <a:r>
              <a:rPr lang="nl-NL" sz="2600" dirty="0">
                <a:solidFill>
                  <a:schemeClr val="bg2"/>
                </a:solidFill>
                <a:sym typeface="Wingdings" panose="05000000000000000000" pitchFamily="2" charset="2"/>
              </a:rPr>
              <a:t>Decaan  </a:t>
            </a:r>
            <a:r>
              <a:rPr lang="nl-NL" sz="2600" dirty="0">
                <a:solidFill>
                  <a:schemeClr val="bg2"/>
                </a:solidFill>
              </a:rPr>
              <a:t>Vragen over vakkenpakket en MBO</a:t>
            </a:r>
            <a:endParaRPr lang="nl-NL" sz="2600" dirty="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2600" dirty="0">
                <a:solidFill>
                  <a:schemeClr val="bg2"/>
                </a:solidFill>
                <a:sym typeface="Wingdings" panose="05000000000000000000" pitchFamily="2" charset="2"/>
              </a:rPr>
              <a:t>   (Mitchell Kluivers, </a:t>
            </a:r>
            <a:r>
              <a:rPr lang="nl-NL" sz="26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lok@adelbert.nl</a:t>
            </a:r>
            <a:r>
              <a:rPr lang="nl-NL" sz="2600" dirty="0">
                <a:solidFill>
                  <a:schemeClr val="bg2"/>
                </a:solidFill>
                <a:sym typeface="Wingdings" panose="05000000000000000000" pitchFamily="2" charset="2"/>
              </a:rPr>
              <a:t>)</a:t>
            </a:r>
          </a:p>
          <a:p>
            <a:endParaRPr lang="nl-NL" sz="2600" dirty="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r>
              <a:rPr lang="nl-NL" sz="2600" dirty="0">
                <a:solidFill>
                  <a:schemeClr val="bg2"/>
                </a:solidFill>
                <a:sym typeface="Wingdings" panose="05000000000000000000" pitchFamily="2" charset="2"/>
              </a:rPr>
              <a:t>U als ouder!</a:t>
            </a:r>
            <a:endParaRPr lang="nl-NL" sz="2600" dirty="0">
              <a:solidFill>
                <a:schemeClr val="bg2"/>
              </a:solidFill>
            </a:endParaRPr>
          </a:p>
          <a:p>
            <a:endParaRPr lang="nl-NL" dirty="0">
              <a:solidFill>
                <a:schemeClr val="bg2"/>
              </a:solidFill>
            </a:endParaRPr>
          </a:p>
          <a:p>
            <a:pPr lvl="1"/>
            <a:endParaRPr lang="nl-NL" dirty="0">
              <a:solidFill>
                <a:schemeClr val="bg2"/>
              </a:solidFill>
            </a:endParaRPr>
          </a:p>
          <a:p>
            <a:pPr lvl="1"/>
            <a:endParaRPr lang="nl-N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2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chemeClr val="bg2"/>
                </a:solidFill>
              </a:rPr>
              <a:t>Introductie 2T @ Adventure Valley</a:t>
            </a:r>
          </a:p>
        </p:txBody>
      </p:sp>
      <p:sp>
        <p:nvSpPr>
          <p:cNvPr id="4" name="Rechthoek 3"/>
          <p:cNvSpPr/>
          <p:nvPr/>
        </p:nvSpPr>
        <p:spPr>
          <a:xfrm>
            <a:off x="9978620" y="0"/>
            <a:ext cx="221338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r="65690"/>
          <a:stretch/>
        </p:blipFill>
        <p:spPr>
          <a:xfrm>
            <a:off x="9978619" y="42996"/>
            <a:ext cx="2221355" cy="2147919"/>
          </a:xfrm>
          <a:prstGeom prst="rect">
            <a:avLst/>
          </a:prstGeom>
        </p:spPr>
      </p:pic>
      <p:sp>
        <p:nvSpPr>
          <p:cNvPr id="5" name="Ring 4"/>
          <p:cNvSpPr/>
          <p:nvPr/>
        </p:nvSpPr>
        <p:spPr>
          <a:xfrm rot="19320931">
            <a:off x="7994626" y="3587846"/>
            <a:ext cx="7591361" cy="7591361"/>
          </a:xfrm>
          <a:prstGeom prst="donut">
            <a:avLst>
              <a:gd name="adj" fmla="val 3788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F699A500-0FC8-2C85-C4BA-EBA721711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571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ng 3"/>
          <p:cNvSpPr/>
          <p:nvPr/>
        </p:nvSpPr>
        <p:spPr>
          <a:xfrm>
            <a:off x="3762439" y="4604921"/>
            <a:ext cx="7591361" cy="7591361"/>
          </a:xfrm>
          <a:prstGeom prst="donut">
            <a:avLst>
              <a:gd name="adj" fmla="val 37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" name="Ring 4"/>
          <p:cNvSpPr/>
          <p:nvPr/>
        </p:nvSpPr>
        <p:spPr>
          <a:xfrm>
            <a:off x="7729953" y="-601886"/>
            <a:ext cx="7591361" cy="7591361"/>
          </a:xfrm>
          <a:prstGeom prst="donut">
            <a:avLst>
              <a:gd name="adj" fmla="val 3788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Kennismaking met de mentor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2t1 Sam Louwrier in lokaal C031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2t2 Sandra Schrama in lokaal 	C032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Bedankt voor uw aandacht!</a:t>
            </a:r>
          </a:p>
        </p:txBody>
      </p:sp>
      <p:sp>
        <p:nvSpPr>
          <p:cNvPr id="6" name="Rechthoek 5"/>
          <p:cNvSpPr/>
          <p:nvPr/>
        </p:nvSpPr>
        <p:spPr>
          <a:xfrm>
            <a:off x="9978620" y="0"/>
            <a:ext cx="221338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clrChange>
              <a:clrFrom>
                <a:srgbClr val="1F5F9F"/>
              </a:clrFrom>
              <a:clrTo>
                <a:srgbClr val="1F5F9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95834" y="72964"/>
            <a:ext cx="2196166" cy="21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1958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225787"/>
      </a:dk1>
      <a:lt1>
        <a:srgbClr val="FF9900"/>
      </a:lt1>
      <a:dk2>
        <a:srgbClr val="0070C0"/>
      </a:dk2>
      <a:lt2>
        <a:srgbClr val="FFFFFF"/>
      </a:lt2>
      <a:accent1>
        <a:srgbClr val="FF9900"/>
      </a:accent1>
      <a:accent2>
        <a:srgbClr val="0070C0"/>
      </a:accent2>
      <a:accent3>
        <a:srgbClr val="FFFFFF"/>
      </a:accent3>
      <a:accent4>
        <a:srgbClr val="A8D08D"/>
      </a:accent4>
      <a:accent5>
        <a:srgbClr val="BFBFBF"/>
      </a:accent5>
      <a:accent6>
        <a:srgbClr val="034A90"/>
      </a:accent6>
      <a:hlink>
        <a:srgbClr val="FFD965"/>
      </a:hlink>
      <a:folHlink>
        <a:srgbClr val="BF90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angepast 1">
    <a:dk1>
      <a:srgbClr val="225787"/>
    </a:dk1>
    <a:lt1>
      <a:srgbClr val="FF9900"/>
    </a:lt1>
    <a:dk2>
      <a:srgbClr val="0070C0"/>
    </a:dk2>
    <a:lt2>
      <a:srgbClr val="FFFFFF"/>
    </a:lt2>
    <a:accent1>
      <a:srgbClr val="FF9900"/>
    </a:accent1>
    <a:accent2>
      <a:srgbClr val="0070C0"/>
    </a:accent2>
    <a:accent3>
      <a:srgbClr val="FFFFFF"/>
    </a:accent3>
    <a:accent4>
      <a:srgbClr val="A8D08D"/>
    </a:accent4>
    <a:accent5>
      <a:srgbClr val="BFBFBF"/>
    </a:accent5>
    <a:accent6>
      <a:srgbClr val="034A90"/>
    </a:accent6>
    <a:hlink>
      <a:srgbClr val="FFD965"/>
    </a:hlink>
    <a:folHlink>
      <a:srgbClr val="BF9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4F988A72D105418C42F36786DE2D7C" ma:contentTypeVersion="4" ma:contentTypeDescription="Een nieuw document maken." ma:contentTypeScope="" ma:versionID="92b668216c331c8eb31c75cf98f8c1e4">
  <xsd:schema xmlns:xsd="http://www.w3.org/2001/XMLSchema" xmlns:xs="http://www.w3.org/2001/XMLSchema" xmlns:p="http://schemas.microsoft.com/office/2006/metadata/properties" xmlns:ns2="efb0f353-62b9-42a9-bba9-70396b43342e" targetNamespace="http://schemas.microsoft.com/office/2006/metadata/properties" ma:root="true" ma:fieldsID="2561b61d8b5cb3bf6309e9029cb2f545" ns2:_="">
    <xsd:import namespace="efb0f353-62b9-42a9-bba9-70396b4334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0f353-62b9-42a9-bba9-70396b4334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65ECD2-7E15-422F-9FD0-AB9269916E4E}"/>
</file>

<file path=customXml/itemProps2.xml><?xml version="1.0" encoding="utf-8"?>
<ds:datastoreItem xmlns:ds="http://schemas.openxmlformats.org/officeDocument/2006/customXml" ds:itemID="{1C099694-1EE6-4728-A18E-E8A09976A31D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dbe02f9e-5897-46e0-9213-1a92b0c6f5c1"/>
    <ds:schemaRef ds:uri="http://purl.org/dc/elements/1.1/"/>
    <ds:schemaRef ds:uri="http://schemas.microsoft.com/office/2006/metadata/properties"/>
    <ds:schemaRef ds:uri="fd165fff-19d0-4b5b-8cbd-91fb6212048d"/>
    <ds:schemaRef ds:uri="http://schemas.microsoft.com/office/infopath/2007/PartnerControls"/>
    <ds:schemaRef ds:uri="6a09c720-feee-4108-81e9-c096f6d8b7f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098B40A-AE79-453C-8E69-1DBB75FE8C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11626</TotalTime>
  <Words>304</Words>
  <Application>Microsoft Office PowerPoint</Application>
  <PresentationFormat>Breedbeeld</PresentationFormat>
  <Paragraphs>65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Calibri</vt:lpstr>
      <vt:lpstr>Franklin Gothic Book</vt:lpstr>
      <vt:lpstr>Franklin Gothic Medium</vt:lpstr>
      <vt:lpstr>Wingdings</vt:lpstr>
      <vt:lpstr>Kantoorthema</vt:lpstr>
      <vt:lpstr>Ouderavond 2t </vt:lpstr>
      <vt:lpstr>Even voorstellen</vt:lpstr>
      <vt:lpstr>Anette Condon</vt:lpstr>
      <vt:lpstr>Adelbert College</vt:lpstr>
      <vt:lpstr>Vmbo-tl</vt:lpstr>
      <vt:lpstr>Leerlingbegeleiding</vt:lpstr>
      <vt:lpstr>Introductie 2T @ Adventure Valley</vt:lpstr>
      <vt:lpstr>Kennismaking met de mentor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Talentontwikkeling</dc:title>
  <dc:creator>Reuvers B. BiR</dc:creator>
  <cp:lastModifiedBy>Condon A.M. - NeC</cp:lastModifiedBy>
  <cp:revision>35</cp:revision>
  <cp:lastPrinted>2022-09-01T15:00:23Z</cp:lastPrinted>
  <dcterms:created xsi:type="dcterms:W3CDTF">2019-12-05T14:20:58Z</dcterms:created>
  <dcterms:modified xsi:type="dcterms:W3CDTF">2024-09-10T18:13:46Z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0x010100504F988A72D105418C42F36786DE2D7C</vt:lpwstr>
  </property>
  <property fmtid="{D5CDD505-2E9C-101B-9397-08002B2CF9AE}" pid="3" name="MediaServiceImageTags">
    <vt:lpwstr/>
  </property>
</Properties>
</file>