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5" r:id="rId6"/>
    <p:sldId id="279" r:id="rId7"/>
    <p:sldId id="259" r:id="rId8"/>
    <p:sldId id="280" r:id="rId9"/>
    <p:sldId id="264" r:id="rId10"/>
    <p:sldId id="261" r:id="rId11"/>
    <p:sldId id="260" r:id="rId12"/>
    <p:sldId id="267" r:id="rId13"/>
    <p:sldId id="281" r:id="rId14"/>
    <p:sldId id="277" r:id="rId15"/>
    <p:sldId id="278" r:id="rId16"/>
  </p:sldIdLst>
  <p:sldSz cx="12192000" cy="6858000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in M. WiT" initials="BMW" lastIdx="1" clrIdx="0">
    <p:extLst>
      <p:ext uri="{19B8F6BF-5375-455C-9EA6-DF929625EA0E}">
        <p15:presenceInfo xmlns:p15="http://schemas.microsoft.com/office/powerpoint/2012/main" userId="S::WiT@adelbert.nl::01dfc270-9c8f-483a-9911-307eb848e9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876" autoAdjust="0"/>
  </p:normalViewPr>
  <p:slideViewPr>
    <p:cSldViewPr snapToGrid="0">
      <p:cViewPr varScale="1">
        <p:scale>
          <a:sx n="40" d="100"/>
          <a:sy n="40" d="100"/>
        </p:scale>
        <p:origin x="1660" y="20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mmerswaal S.E. - WiR" userId="2fd0678b-e6e4-432b-b7c3-b9e1b91e1e99" providerId="ADAL" clId="{CDE2029A-C1B4-4544-8A9D-644D5364AEAD}"/>
    <pc:docChg chg="custSel modSld">
      <pc:chgData name="Remmerswaal S.E. - WiR" userId="2fd0678b-e6e4-432b-b7c3-b9e1b91e1e99" providerId="ADAL" clId="{CDE2029A-C1B4-4544-8A9D-644D5364AEAD}" dt="2024-09-03T17:09:25.407" v="301" actId="20577"/>
      <pc:docMkLst>
        <pc:docMk/>
      </pc:docMkLst>
      <pc:sldChg chg="modSp mod">
        <pc:chgData name="Remmerswaal S.E. - WiR" userId="2fd0678b-e6e4-432b-b7c3-b9e1b91e1e99" providerId="ADAL" clId="{CDE2029A-C1B4-4544-8A9D-644D5364AEAD}" dt="2024-09-03T17:09:25.407" v="301" actId="20577"/>
        <pc:sldMkLst>
          <pc:docMk/>
          <pc:sldMk cId="98200816" sldId="264"/>
        </pc:sldMkLst>
        <pc:spChg chg="mod">
          <ac:chgData name="Remmerswaal S.E. - WiR" userId="2fd0678b-e6e4-432b-b7c3-b9e1b91e1e99" providerId="ADAL" clId="{CDE2029A-C1B4-4544-8A9D-644D5364AEAD}" dt="2024-09-03T17:09:25.407" v="301" actId="20577"/>
          <ac:spMkLst>
            <pc:docMk/>
            <pc:sldMk cId="98200816" sldId="264"/>
            <ac:spMk id="3" creationId="{00000000-0000-0000-0000-000000000000}"/>
          </ac:spMkLst>
        </pc:spChg>
      </pc:sldChg>
      <pc:sldChg chg="modSp mod">
        <pc:chgData name="Remmerswaal S.E. - WiR" userId="2fd0678b-e6e4-432b-b7c3-b9e1b91e1e99" providerId="ADAL" clId="{CDE2029A-C1B4-4544-8A9D-644D5364AEAD}" dt="2024-09-03T17:02:49.935" v="12" actId="20577"/>
        <pc:sldMkLst>
          <pc:docMk/>
          <pc:sldMk cId="1775800268" sldId="275"/>
        </pc:sldMkLst>
        <pc:spChg chg="mod">
          <ac:chgData name="Remmerswaal S.E. - WiR" userId="2fd0678b-e6e4-432b-b7c3-b9e1b91e1e99" providerId="ADAL" clId="{CDE2029A-C1B4-4544-8A9D-644D5364AEAD}" dt="2024-09-03T17:02:49.935" v="12" actId="20577"/>
          <ac:spMkLst>
            <pc:docMk/>
            <pc:sldMk cId="1775800268" sldId="275"/>
            <ac:spMk id="3" creationId="{00000000-0000-0000-0000-000000000000}"/>
          </ac:spMkLst>
        </pc:spChg>
      </pc:sldChg>
      <pc:sldChg chg="modSp mod">
        <pc:chgData name="Remmerswaal S.E. - WiR" userId="2fd0678b-e6e4-432b-b7c3-b9e1b91e1e99" providerId="ADAL" clId="{CDE2029A-C1B4-4544-8A9D-644D5364AEAD}" dt="2024-09-03T17:03:20.022" v="13" actId="15"/>
        <pc:sldMkLst>
          <pc:docMk/>
          <pc:sldMk cId="3078818244" sldId="279"/>
        </pc:sldMkLst>
        <pc:spChg chg="mod">
          <ac:chgData name="Remmerswaal S.E. - WiR" userId="2fd0678b-e6e4-432b-b7c3-b9e1b91e1e99" providerId="ADAL" clId="{CDE2029A-C1B4-4544-8A9D-644D5364AEAD}" dt="2024-09-03T17:03:20.022" v="13" actId="15"/>
          <ac:spMkLst>
            <pc:docMk/>
            <pc:sldMk cId="3078818244" sldId="279"/>
            <ac:spMk id="10" creationId="{4A8C1A70-C394-778C-8277-48BC5A44656C}"/>
          </ac:spMkLst>
        </pc:spChg>
      </pc:sldChg>
      <pc:sldChg chg="modSp mod">
        <pc:chgData name="Remmerswaal S.E. - WiR" userId="2fd0678b-e6e4-432b-b7c3-b9e1b91e1e99" providerId="ADAL" clId="{CDE2029A-C1B4-4544-8A9D-644D5364AEAD}" dt="2024-09-03T17:04:11.247" v="42" actId="20577"/>
        <pc:sldMkLst>
          <pc:docMk/>
          <pc:sldMk cId="3211809381" sldId="280"/>
        </pc:sldMkLst>
        <pc:spChg chg="mod">
          <ac:chgData name="Remmerswaal S.E. - WiR" userId="2fd0678b-e6e4-432b-b7c3-b9e1b91e1e99" providerId="ADAL" clId="{CDE2029A-C1B4-4544-8A9D-644D5364AEAD}" dt="2024-09-03T17:04:11.247" v="42" actId="20577"/>
          <ac:spMkLst>
            <pc:docMk/>
            <pc:sldMk cId="3211809381" sldId="280"/>
            <ac:spMk id="10" creationId="{4A8C1A70-C394-778C-8277-48BC5A44656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82F01-B9CB-48E9-9D89-701AC4570D4D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6E3B-ABF9-4A08-A154-CE10F4DA87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37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471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088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439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054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C83A72-8D05-4BAA-9328-88D5D4E616F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722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77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C83A72-8D05-4BAA-9328-88D5D4E616F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430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8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C83A72-8D05-4BAA-9328-88D5D4E616F3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487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676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076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26E3B-ABF9-4A08-A154-CE10F4DA876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53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30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06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74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50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58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61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99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31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56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25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22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008A1-E523-4864-B42E-197088A5B8E1}" type="datetimeFigureOut">
              <a:rPr lang="nl-NL" smtClean="0"/>
              <a:t>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D775-B95C-405A-A19E-897F8FD9A8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18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Ouderavond 3t</a:t>
            </a:r>
            <a:br>
              <a:rPr lang="nl-NL" sz="4400" dirty="0"/>
            </a:br>
            <a:r>
              <a:rPr lang="nl-NL" sz="4400" dirty="0"/>
              <a:t>Kennismaking mentor	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Dinsdag 3 september 2024</a:t>
            </a:r>
          </a:p>
        </p:txBody>
      </p:sp>
      <p:sp>
        <p:nvSpPr>
          <p:cNvPr id="4" name="Ring 3"/>
          <p:cNvSpPr/>
          <p:nvPr/>
        </p:nvSpPr>
        <p:spPr>
          <a:xfrm>
            <a:off x="9172127" y="871442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80"/>
            <a:ext cx="6859305" cy="2301266"/>
          </a:xfrm>
          <a:prstGeom prst="rect">
            <a:avLst/>
          </a:prstGeom>
        </p:spPr>
      </p:pic>
      <p:sp>
        <p:nvSpPr>
          <p:cNvPr id="5" name="Ring 4"/>
          <p:cNvSpPr/>
          <p:nvPr/>
        </p:nvSpPr>
        <p:spPr>
          <a:xfrm>
            <a:off x="162117" y="4429919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29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7977219" y="-482772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Ring 5"/>
          <p:cNvSpPr/>
          <p:nvPr/>
        </p:nvSpPr>
        <p:spPr>
          <a:xfrm>
            <a:off x="4678884" y="3312909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5690"/>
          <a:stretch/>
        </p:blipFill>
        <p:spPr>
          <a:xfrm>
            <a:off x="10016113" y="73696"/>
            <a:ext cx="2215010" cy="21417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2"/>
                </a:solidFill>
              </a:rPr>
              <a:t>Keuzebegeleiding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Tijdens </a:t>
            </a:r>
            <a:r>
              <a:rPr lang="nl-NL" sz="4000" dirty="0" err="1">
                <a:solidFill>
                  <a:schemeClr val="bg2">
                    <a:lumMod val="95000"/>
                  </a:schemeClr>
                </a:solidFill>
              </a:rPr>
              <a:t>adelberturen</a:t>
            </a:r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 </a:t>
            </a:r>
          </a:p>
          <a:p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Verplicht</a:t>
            </a:r>
          </a:p>
          <a:p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Aandacht vervolg MBO en 4h</a:t>
            </a:r>
          </a:p>
          <a:p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27 januari 2025</a:t>
            </a:r>
            <a:br>
              <a:rPr lang="nl-NL" sz="4000" dirty="0">
                <a:solidFill>
                  <a:schemeClr val="bg2">
                    <a:lumMod val="95000"/>
                  </a:schemeClr>
                </a:solidFill>
              </a:rPr>
            </a:br>
            <a:r>
              <a:rPr lang="nl-NL" sz="4000" dirty="0">
                <a:solidFill>
                  <a:schemeClr val="bg2">
                    <a:lumMod val="95000"/>
                  </a:schemeClr>
                </a:solidFill>
              </a:rPr>
              <a:t>ouderavond van 3t naar 4t</a:t>
            </a:r>
          </a:p>
          <a:p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67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Beroepenstage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8778765" cy="3471589"/>
          </a:xfrm>
        </p:spPr>
        <p:txBody>
          <a:bodyPr>
            <a:normAutofit/>
          </a:bodyPr>
          <a:lstStyle/>
          <a:p>
            <a:r>
              <a:rPr lang="nl-NL" sz="4000" dirty="0"/>
              <a:t>13 t/m 17 januari 2025</a:t>
            </a:r>
          </a:p>
          <a:p>
            <a:r>
              <a:rPr lang="nl-NL" sz="4000" dirty="0"/>
              <a:t>Zelf een </a:t>
            </a:r>
            <a:r>
              <a:rPr lang="nl-NL" sz="4000" dirty="0" err="1"/>
              <a:t>stage-adres</a:t>
            </a:r>
            <a:r>
              <a:rPr lang="nl-NL" sz="4000" dirty="0"/>
              <a:t> zoeken (niet bij familie)</a:t>
            </a:r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1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8778765" cy="3471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/>
              <a:t>Bedankt voor uw komst.</a:t>
            </a:r>
          </a:p>
          <a:p>
            <a:pPr marL="0" indent="0">
              <a:buNone/>
            </a:pPr>
            <a:endParaRPr lang="nl-NL" sz="4400" dirty="0"/>
          </a:p>
          <a:p>
            <a:pPr marL="0" indent="0">
              <a:buNone/>
            </a:pPr>
            <a:r>
              <a:rPr lang="nl-NL" sz="4400" dirty="0"/>
              <a:t>Heeft u nog individuele vragen, blijf gerust even hangen. </a:t>
            </a:r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0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7977219" y="-482772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Ring 5"/>
          <p:cNvSpPr/>
          <p:nvPr/>
        </p:nvSpPr>
        <p:spPr>
          <a:xfrm>
            <a:off x="4678884" y="3312909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5690"/>
          <a:stretch/>
        </p:blipFill>
        <p:spPr>
          <a:xfrm>
            <a:off x="10016113" y="73696"/>
            <a:ext cx="2215010" cy="21417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2"/>
                </a:solidFill>
              </a:rPr>
              <a:t>Mentoren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3t1 Nanda </a:t>
            </a:r>
            <a:r>
              <a:rPr lang="nl-NL" sz="4000" dirty="0" err="1">
                <a:solidFill>
                  <a:schemeClr val="bg2"/>
                </a:solidFill>
              </a:rPr>
              <a:t>Welter</a:t>
            </a:r>
            <a:endParaRPr lang="nl-NL" sz="40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WiW@adelbert.nl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Werkzaam op ma, di, wo, vr</a:t>
            </a:r>
          </a:p>
          <a:p>
            <a:endParaRPr lang="nl-NL" sz="40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3t2 Arie Hoogendijk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NaD@adelbert.nl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Werkzaam op ma t/m vr</a:t>
            </a:r>
          </a:p>
          <a:p>
            <a:endParaRPr lang="nl-NL" sz="40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3t3 Silvia Remmerswaal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WiR@adelbert.nl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bg2"/>
                </a:solidFill>
              </a:rPr>
              <a:t>Werkzaam op di, do, vr</a:t>
            </a:r>
          </a:p>
          <a:p>
            <a:endParaRPr lang="nl-NL" sz="4000" dirty="0">
              <a:solidFill>
                <a:schemeClr val="bg2"/>
              </a:solidFill>
            </a:endParaRPr>
          </a:p>
          <a:p>
            <a:endParaRPr lang="nl-NL" sz="4000" dirty="0">
              <a:solidFill>
                <a:schemeClr val="bg2"/>
              </a:solidFill>
            </a:endParaRPr>
          </a:p>
          <a:p>
            <a:endParaRPr lang="nl-NL" dirty="0">
              <a:solidFill>
                <a:schemeClr val="bg2"/>
              </a:solidFill>
            </a:endParaRPr>
          </a:p>
          <a:p>
            <a:endParaRPr lang="nl-NL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0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van de mentor</a:t>
            </a:r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9CD32863-DF59-A25B-12AE-89FB9192A7B9}"/>
              </a:ext>
            </a:extLst>
          </p:cNvPr>
          <p:cNvSpPr txBox="1">
            <a:spLocks/>
          </p:cNvSpPr>
          <p:nvPr/>
        </p:nvSpPr>
        <p:spPr>
          <a:xfrm>
            <a:off x="488396" y="3429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4A8C1A70-C394-778C-8277-48BC5A446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Aanspreekpunt</a:t>
            </a:r>
          </a:p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Wel en wee leerlingen</a:t>
            </a:r>
          </a:p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Plannen </a:t>
            </a:r>
          </a:p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Stukje studieloopbaan begeleiding</a:t>
            </a:r>
          </a:p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Contact met thuis</a:t>
            </a:r>
          </a:p>
          <a:p>
            <a:r>
              <a:rPr lang="nl-NL" sz="3200" dirty="0">
                <a:solidFill>
                  <a:schemeClr val="accent2">
                    <a:lumMod val="75000"/>
                  </a:schemeClr>
                </a:solidFill>
              </a:rPr>
              <a:t>Alles signaleren?</a:t>
            </a:r>
          </a:p>
          <a:p>
            <a:pPr lvl="1"/>
            <a:r>
              <a:rPr lang="nl-NL" sz="2800" dirty="0">
                <a:solidFill>
                  <a:schemeClr val="accent2">
                    <a:lumMod val="75000"/>
                  </a:schemeClr>
                </a:solidFill>
              </a:rPr>
              <a:t>Info ouders essentieel</a:t>
            </a:r>
          </a:p>
        </p:txBody>
      </p:sp>
    </p:spTree>
    <p:extLst>
      <p:ext uri="{BB962C8B-B14F-4D97-AF65-F5344CB8AC3E}">
        <p14:creationId xmlns:p14="http://schemas.microsoft.com/office/powerpoint/2010/main" val="307881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558119" y="-805550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2"/>
                </a:solidFill>
              </a:rPr>
              <a:t>Ouderspreekavonden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10154"/>
            <a:ext cx="7096932" cy="3000092"/>
          </a:xfrm>
        </p:spPr>
        <p:txBody>
          <a:bodyPr>
            <a:noAutofit/>
          </a:bodyPr>
          <a:lstStyle/>
          <a:p>
            <a:r>
              <a:rPr lang="nl-NL" sz="3800" dirty="0">
                <a:solidFill>
                  <a:schemeClr val="bg2"/>
                </a:solidFill>
              </a:rPr>
              <a:t>Mentorspreekavond </a:t>
            </a:r>
          </a:p>
          <a:p>
            <a:pPr marL="0" indent="0">
              <a:buNone/>
            </a:pPr>
            <a:r>
              <a:rPr lang="nl-NL" sz="3800" dirty="0">
                <a:solidFill>
                  <a:schemeClr val="bg2"/>
                </a:solidFill>
              </a:rPr>
              <a:t>21 november 2024</a:t>
            </a:r>
          </a:p>
          <a:p>
            <a:r>
              <a:rPr lang="nl-NL" sz="3800" dirty="0">
                <a:solidFill>
                  <a:schemeClr val="bg2"/>
                </a:solidFill>
              </a:rPr>
              <a:t>Tafeltjesavond</a:t>
            </a:r>
          </a:p>
          <a:p>
            <a:pPr marL="0" indent="0">
              <a:buNone/>
            </a:pPr>
            <a:r>
              <a:rPr lang="nl-NL" sz="3800" dirty="0">
                <a:solidFill>
                  <a:schemeClr val="bg2"/>
                </a:solidFill>
              </a:rPr>
              <a:t>11 februari 2025</a:t>
            </a:r>
          </a:p>
          <a:p>
            <a:r>
              <a:rPr lang="nl-NL" sz="3800" dirty="0">
                <a:solidFill>
                  <a:schemeClr val="bg2"/>
                </a:solidFill>
              </a:rPr>
              <a:t>Calamiteiten/dringende zaken?</a:t>
            </a:r>
          </a:p>
          <a:p>
            <a:pPr marL="0" indent="0">
              <a:buNone/>
            </a:pPr>
            <a:r>
              <a:rPr lang="nl-NL" sz="3800" dirty="0">
                <a:solidFill>
                  <a:schemeClr val="bg2"/>
                </a:solidFill>
              </a:rPr>
              <a:t>Neem zo snel mogelijk contact op met school.</a:t>
            </a:r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D4F42B8-943B-76A6-B433-72C94181FE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5690"/>
          <a:stretch/>
        </p:blipFill>
        <p:spPr>
          <a:xfrm>
            <a:off x="10016113" y="73696"/>
            <a:ext cx="2215010" cy="214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6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 VMBO T</a:t>
            </a:r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9CD32863-DF59-A25B-12AE-89FB9192A7B9}"/>
              </a:ext>
            </a:extLst>
          </p:cNvPr>
          <p:cNvSpPr txBox="1">
            <a:spLocks/>
          </p:cNvSpPr>
          <p:nvPr/>
        </p:nvSpPr>
        <p:spPr>
          <a:xfrm>
            <a:off x="488396" y="3429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4A8C1A70-C394-778C-8277-48BC5A446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4000" dirty="0">
                <a:solidFill>
                  <a:schemeClr val="accent1"/>
                </a:solidFill>
              </a:rPr>
              <a:t>PTA vakken </a:t>
            </a:r>
          </a:p>
          <a:p>
            <a:r>
              <a:rPr lang="nl-NL" sz="4000" dirty="0">
                <a:solidFill>
                  <a:schemeClr val="accent1"/>
                </a:solidFill>
              </a:rPr>
              <a:t>Clusters</a:t>
            </a:r>
          </a:p>
          <a:p>
            <a:r>
              <a:rPr lang="nl-NL" sz="4000" dirty="0">
                <a:solidFill>
                  <a:schemeClr val="accent1"/>
                </a:solidFill>
              </a:rPr>
              <a:t>Magister is voor het HW, cijfers, </a:t>
            </a:r>
            <a:br>
              <a:rPr lang="nl-NL" sz="4000" dirty="0">
                <a:solidFill>
                  <a:schemeClr val="accent1"/>
                </a:solidFill>
              </a:rPr>
            </a:br>
            <a:r>
              <a:rPr lang="nl-NL" sz="4000" dirty="0">
                <a:solidFill>
                  <a:schemeClr val="accent1"/>
                </a:solidFill>
              </a:rPr>
              <a:t>afwezigheid, ELO en mailfunctie</a:t>
            </a:r>
          </a:p>
          <a:p>
            <a:r>
              <a:rPr lang="nl-NL" sz="4000" dirty="0">
                <a:solidFill>
                  <a:schemeClr val="accent1"/>
                </a:solidFill>
              </a:rPr>
              <a:t>Zermelo is voor het rooster</a:t>
            </a:r>
          </a:p>
          <a:p>
            <a:r>
              <a:rPr lang="nl-NL" sz="4000" dirty="0">
                <a:solidFill>
                  <a:schemeClr val="accent1"/>
                </a:solidFill>
              </a:rPr>
              <a:t>Agenda of </a:t>
            </a:r>
            <a:r>
              <a:rPr lang="nl-NL" sz="4000" dirty="0" err="1">
                <a:solidFill>
                  <a:schemeClr val="accent1"/>
                </a:solidFill>
              </a:rPr>
              <a:t>toetsweekplanner</a:t>
            </a:r>
            <a:r>
              <a:rPr lang="nl-NL" sz="40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4000" dirty="0">
                <a:solidFill>
                  <a:schemeClr val="accent1"/>
                </a:solidFill>
              </a:rPr>
              <a:t>  voor </a:t>
            </a:r>
            <a:r>
              <a:rPr lang="nl-NL" sz="4000" dirty="0" err="1">
                <a:solidFill>
                  <a:schemeClr val="accent1"/>
                </a:solidFill>
              </a:rPr>
              <a:t>toetsweken</a:t>
            </a:r>
            <a:endParaRPr lang="nl-NL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80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25787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225787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Nieuw/anders dit schooljaar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4000" dirty="0"/>
              <a:t>Adelberturen hele periode (voorkeursinschrijving)</a:t>
            </a:r>
          </a:p>
          <a:p>
            <a:r>
              <a:rPr lang="nl-NL" sz="4000" dirty="0"/>
              <a:t>3 </a:t>
            </a:r>
            <a:r>
              <a:rPr lang="nl-NL" sz="4000" dirty="0" err="1"/>
              <a:t>toetsweken</a:t>
            </a:r>
            <a:endParaRPr lang="nl-NL" sz="4000" dirty="0"/>
          </a:p>
          <a:p>
            <a:r>
              <a:rPr lang="nl-NL" sz="4000" dirty="0"/>
              <a:t>Maatschappijleer</a:t>
            </a:r>
          </a:p>
          <a:p>
            <a:r>
              <a:rPr lang="nl-NL" sz="4000" dirty="0"/>
              <a:t>Ziekmelden kan via magister.</a:t>
            </a:r>
            <a:br>
              <a:rPr lang="nl-NL" sz="4000" dirty="0"/>
            </a:br>
            <a:r>
              <a:rPr lang="nl-NL" sz="3600" dirty="0"/>
              <a:t>Aandachtspunt: uw inlog niet met uw kind delen.</a:t>
            </a:r>
          </a:p>
          <a:p>
            <a:r>
              <a:rPr lang="nl-NL" sz="3600" dirty="0"/>
              <a:t>Afmelden tandarts/dokter        enz.  </a:t>
            </a:r>
            <a:br>
              <a:rPr lang="nl-NL" sz="3600" dirty="0"/>
            </a:br>
            <a:r>
              <a:rPr lang="nl-NL" sz="3600" dirty="0"/>
              <a:t>Bel school of mail               verzuim@adelbert.nl</a:t>
            </a:r>
          </a:p>
          <a:p>
            <a:pPr marL="0" indent="0">
              <a:buNone/>
            </a:pPr>
            <a:endParaRPr lang="nl-NL" sz="4000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0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7977219" y="-482772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Ring 5"/>
          <p:cNvSpPr/>
          <p:nvPr/>
        </p:nvSpPr>
        <p:spPr>
          <a:xfrm>
            <a:off x="4678884" y="3312909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5690"/>
          <a:stretch/>
        </p:blipFill>
        <p:spPr>
          <a:xfrm>
            <a:off x="10016113" y="73696"/>
            <a:ext cx="2215010" cy="21417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bg2"/>
                </a:solidFill>
              </a:rPr>
              <a:t>Toetsweken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err="1">
                <a:solidFill>
                  <a:schemeClr val="bg2"/>
                </a:solidFill>
              </a:rPr>
              <a:t>Toetsweek</a:t>
            </a:r>
            <a:r>
              <a:rPr lang="nl-NL" sz="4000" dirty="0">
                <a:solidFill>
                  <a:schemeClr val="bg2"/>
                </a:solidFill>
              </a:rPr>
              <a:t> 1: 9 t/m 17 december 2024</a:t>
            </a:r>
          </a:p>
          <a:p>
            <a:r>
              <a:rPr lang="nl-NL" sz="4000" dirty="0" err="1">
                <a:solidFill>
                  <a:schemeClr val="bg2"/>
                </a:solidFill>
              </a:rPr>
              <a:t>Toetsweek</a:t>
            </a:r>
            <a:r>
              <a:rPr lang="nl-NL" sz="4000" dirty="0">
                <a:solidFill>
                  <a:schemeClr val="bg2"/>
                </a:solidFill>
              </a:rPr>
              <a:t> 2: 6 t/m 14 maart 2025</a:t>
            </a:r>
          </a:p>
          <a:p>
            <a:r>
              <a:rPr lang="nl-NL" sz="4000" dirty="0" err="1">
                <a:solidFill>
                  <a:schemeClr val="bg2"/>
                </a:solidFill>
              </a:rPr>
              <a:t>Toetsweek</a:t>
            </a:r>
            <a:r>
              <a:rPr lang="nl-NL" sz="4000" dirty="0">
                <a:solidFill>
                  <a:schemeClr val="bg2"/>
                </a:solidFill>
              </a:rPr>
              <a:t> 3: 30 juni t/m 8 juli 2025</a:t>
            </a:r>
            <a:endParaRPr lang="nl-NL" dirty="0">
              <a:solidFill>
                <a:schemeClr val="bg2"/>
              </a:solidFill>
            </a:endParaRPr>
          </a:p>
          <a:p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1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5729" y="170741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PTA – </a:t>
            </a:r>
            <a:br>
              <a:rPr lang="nl-NL" dirty="0">
                <a:solidFill>
                  <a:schemeClr val="bg2"/>
                </a:solidFill>
              </a:rPr>
            </a:br>
            <a:r>
              <a:rPr lang="nl-NL" dirty="0">
                <a:solidFill>
                  <a:schemeClr val="bg2"/>
                </a:solidFill>
              </a:rPr>
              <a:t>Programma voor Toetsing en Afsluiting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r="65690"/>
          <a:stretch/>
        </p:blipFill>
        <p:spPr>
          <a:xfrm>
            <a:off x="9978619" y="42996"/>
            <a:ext cx="2221355" cy="2147919"/>
          </a:xfrm>
          <a:prstGeom prst="rect">
            <a:avLst/>
          </a:prstGeom>
        </p:spPr>
      </p:pic>
      <p:sp>
        <p:nvSpPr>
          <p:cNvPr id="14" name="AutoShape 10">
            <a:extLst>
              <a:ext uri="{FF2B5EF4-FFF2-40B4-BE49-F238E27FC236}">
                <a16:creationId xmlns:a16="http://schemas.microsoft.com/office/drawing/2014/main" id="{64DB2B6A-5457-C617-7477-83496DB5CD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2507512"/>
            <a:ext cx="1073888" cy="107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5248E3FB-3A9F-22D4-B9FA-52489B3978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1561214"/>
            <a:ext cx="2020186" cy="202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ing 4"/>
          <p:cNvSpPr/>
          <p:nvPr/>
        </p:nvSpPr>
        <p:spPr>
          <a:xfrm>
            <a:off x="8238223" y="2882529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33297-B145-0C2F-AF15-FC0DB47BD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55" y="646257"/>
            <a:ext cx="10515600" cy="53649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nl-NL" sz="4400" dirty="0">
              <a:solidFill>
                <a:schemeClr val="bg2"/>
              </a:solidFill>
            </a:endParaRPr>
          </a:p>
          <a:p>
            <a:r>
              <a:rPr lang="nl-NL" sz="4400" dirty="0">
                <a:solidFill>
                  <a:schemeClr val="bg2"/>
                </a:solidFill>
              </a:rPr>
              <a:t>Globale indeling lesstof en schooljaar</a:t>
            </a:r>
          </a:p>
          <a:p>
            <a:r>
              <a:rPr lang="nl-NL" sz="4400" dirty="0">
                <a:solidFill>
                  <a:schemeClr val="bg2"/>
                </a:solidFill>
              </a:rPr>
              <a:t>Weging onderdelen</a:t>
            </a:r>
          </a:p>
          <a:p>
            <a:r>
              <a:rPr lang="nl-NL" sz="4400" dirty="0">
                <a:solidFill>
                  <a:schemeClr val="bg2"/>
                </a:solidFill>
              </a:rPr>
              <a:t>Aantal cijfers tellen mee in 4T</a:t>
            </a:r>
          </a:p>
          <a:p>
            <a:pPr marL="0" indent="0">
              <a:buNone/>
            </a:pPr>
            <a:r>
              <a:rPr lang="nl-NL" sz="4400" dirty="0">
                <a:solidFill>
                  <a:schemeClr val="bg2"/>
                </a:solidFill>
              </a:rPr>
              <a:t>MA - AK – GS – LO1 – LO2 – CKV</a:t>
            </a:r>
          </a:p>
          <a:p>
            <a:r>
              <a:rPr lang="nl-NL" sz="4400" dirty="0">
                <a:solidFill>
                  <a:schemeClr val="bg2"/>
                </a:solidFill>
              </a:rPr>
              <a:t>Examenreglement</a:t>
            </a:r>
          </a:p>
          <a:p>
            <a:pPr marL="0" indent="0">
              <a:buNone/>
            </a:pPr>
            <a:endParaRPr lang="nl-NL" sz="4400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71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ng 3"/>
          <p:cNvSpPr/>
          <p:nvPr/>
        </p:nvSpPr>
        <p:spPr>
          <a:xfrm>
            <a:off x="3762439" y="4604921"/>
            <a:ext cx="7591361" cy="7591361"/>
          </a:xfrm>
          <a:prstGeom prst="donut">
            <a:avLst>
              <a:gd name="adj" fmla="val 37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Ring 4"/>
          <p:cNvSpPr/>
          <p:nvPr/>
        </p:nvSpPr>
        <p:spPr>
          <a:xfrm>
            <a:off x="7729953" y="-601886"/>
            <a:ext cx="7591361" cy="7591361"/>
          </a:xfrm>
          <a:prstGeom prst="donut">
            <a:avLst>
              <a:gd name="adj" fmla="val 378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Uw kind ondersteunen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8778765" cy="3471589"/>
          </a:xfrm>
        </p:spPr>
        <p:txBody>
          <a:bodyPr>
            <a:normAutofit/>
          </a:bodyPr>
          <a:lstStyle/>
          <a:p>
            <a:r>
              <a:rPr lang="nl-NL" sz="4000" dirty="0"/>
              <a:t>Hoe gaat het?</a:t>
            </a:r>
          </a:p>
          <a:p>
            <a:r>
              <a:rPr lang="nl-NL" sz="4000" dirty="0"/>
              <a:t>Huiswerk en planning</a:t>
            </a:r>
          </a:p>
          <a:p>
            <a:r>
              <a:rPr lang="nl-NL" sz="4000" dirty="0"/>
              <a:t>Planning </a:t>
            </a:r>
            <a:r>
              <a:rPr lang="nl-NL" sz="4000" dirty="0" err="1"/>
              <a:t>toetsweek</a:t>
            </a:r>
            <a:endParaRPr lang="nl-NL" sz="4000" dirty="0"/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9978620" y="0"/>
            <a:ext cx="221338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clrChange>
              <a:clrFrom>
                <a:srgbClr val="1F5F9F"/>
              </a:clrFrom>
              <a:clrTo>
                <a:srgbClr val="1F5F9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95834" y="72964"/>
            <a:ext cx="2196166" cy="214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195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225787"/>
      </a:dk1>
      <a:lt1>
        <a:srgbClr val="FF9900"/>
      </a:lt1>
      <a:dk2>
        <a:srgbClr val="0070C0"/>
      </a:dk2>
      <a:lt2>
        <a:srgbClr val="FFFFFF"/>
      </a:lt2>
      <a:accent1>
        <a:srgbClr val="FF9900"/>
      </a:accent1>
      <a:accent2>
        <a:srgbClr val="0070C0"/>
      </a:accent2>
      <a:accent3>
        <a:srgbClr val="FFFFFF"/>
      </a:accent3>
      <a:accent4>
        <a:srgbClr val="A8D08D"/>
      </a:accent4>
      <a:accent5>
        <a:srgbClr val="BFBFBF"/>
      </a:accent5>
      <a:accent6>
        <a:srgbClr val="034A90"/>
      </a:accent6>
      <a:hlink>
        <a:srgbClr val="FFD965"/>
      </a:hlink>
      <a:folHlink>
        <a:srgbClr val="BF900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4F988A72D105418C42F36786DE2D7C" ma:contentTypeVersion="2" ma:contentTypeDescription="Een nieuw document maken." ma:contentTypeScope="" ma:versionID="0c677479a2b0192c071e061dabf3aaa1">
  <xsd:schema xmlns:xsd="http://www.w3.org/2001/XMLSchema" xmlns:xs="http://www.w3.org/2001/XMLSchema" xmlns:p="http://schemas.microsoft.com/office/2006/metadata/properties" xmlns:ns2="efb0f353-62b9-42a9-bba9-70396b43342e" targetNamespace="http://schemas.microsoft.com/office/2006/metadata/properties" ma:root="true" ma:fieldsID="e2c2093e28251d23bc61ee2ee63a409c" ns2:_="">
    <xsd:import namespace="efb0f353-62b9-42a9-bba9-70396b4334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0f353-62b9-42a9-bba9-70396b4334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CE725D-785B-41AC-AAA7-5EF4508DD1A9}"/>
</file>

<file path=customXml/itemProps2.xml><?xml version="1.0" encoding="utf-8"?>
<ds:datastoreItem xmlns:ds="http://schemas.openxmlformats.org/officeDocument/2006/customXml" ds:itemID="{0098B40A-AE79-453C-8E69-1DBB75FE8C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099694-1EE6-4728-A18E-E8A09976A31D}">
  <ds:schemaRefs>
    <ds:schemaRef ds:uri="6a09c720-feee-4108-81e9-c096f6d8b7fe"/>
    <ds:schemaRef ds:uri="dbe02f9e-5897-46e0-9213-1a92b0c6f5c1"/>
    <ds:schemaRef ds:uri="fd165fff-19d0-4b5b-8cbd-91fb621204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320</Words>
  <Application>Microsoft Office PowerPoint</Application>
  <PresentationFormat>Breedbeeld</PresentationFormat>
  <Paragraphs>85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Kantoorthema</vt:lpstr>
      <vt:lpstr>Ouderavond 3t Kennismaking mentor </vt:lpstr>
      <vt:lpstr>Mentoren</vt:lpstr>
      <vt:lpstr>Rol van de mentor</vt:lpstr>
      <vt:lpstr>Ouderspreekavonden</vt:lpstr>
      <vt:lpstr>3 VMBO T</vt:lpstr>
      <vt:lpstr>Nieuw/anders dit schooljaar</vt:lpstr>
      <vt:lpstr>Toetsweken</vt:lpstr>
      <vt:lpstr>PTA –  Programma voor Toetsing en Afsluiting</vt:lpstr>
      <vt:lpstr>Uw kind ondersteunen</vt:lpstr>
      <vt:lpstr>Keuzebegeleiding</vt:lpstr>
      <vt:lpstr>Beroepenstage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Talentontwikkeling</dc:title>
  <dc:creator>Reuvers B. BiR</dc:creator>
  <cp:lastModifiedBy>Remmerswaal S.E. - WiR</cp:lastModifiedBy>
  <cp:revision>4</cp:revision>
  <cp:lastPrinted>2022-09-01T15:01:22Z</cp:lastPrinted>
  <dcterms:created xsi:type="dcterms:W3CDTF">2019-12-05T14:20:58Z</dcterms:created>
  <dcterms:modified xsi:type="dcterms:W3CDTF">2024-09-03T17:09:30Z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0x010100504F988A72D105418C42F36786DE2D7C</vt:lpwstr>
  </property>
  <property fmtid="{D5CDD505-2E9C-101B-9397-08002B2CF9AE}" pid="3" name="MediaServiceImageTags">
    <vt:lpwstr/>
  </property>
</Properties>
</file>